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26"/>
  </p:notesMasterIdLst>
  <p:sldIdLst>
    <p:sldId id="284" r:id="rId2"/>
    <p:sldId id="257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</p:sldIdLst>
  <p:sldSz cx="9144000" cy="5143500" type="screen16x9"/>
  <p:notesSz cx="6858000" cy="9144000"/>
  <p:embeddedFontLst>
    <p:embeddedFont>
      <p:font typeface="Arial Black" panose="020B0A04020102020204" pitchFamily="34" charset="0"/>
      <p:bold r:id="rId27"/>
    </p:embeddedFont>
    <p:embeddedFont>
      <p:font typeface="Merriweather" panose="00000500000000000000" pitchFamily="2" charset="0"/>
      <p:regular r:id="rId28"/>
      <p:bold r:id="rId29"/>
      <p:italic r:id="rId30"/>
      <p:boldItalic r:id="rId31"/>
    </p:embeddedFont>
    <p:embeddedFont>
      <p:font typeface="Open Sans" panose="020B0606030504020204" pitchFamily="34" charset="0"/>
      <p:regular r:id="rId32"/>
      <p:bold r:id="rId33"/>
      <p:italic r:id="rId34"/>
      <p:boldItalic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2FD27A8-725B-4156-B996-B8B590C918A0}">
  <a:tblStyle styleId="{02FD27A8-725B-4156-B996-B8B590C918A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90" y="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7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font" Target="fonts/font9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13904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3044100" cy="5143500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679325" y="2935950"/>
            <a:ext cx="49038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chemeClr val="tx1"/>
                </a:solidFill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4" name="Google Shape;14;p2"/>
          <p:cNvSpPr/>
          <p:nvPr/>
        </p:nvSpPr>
        <p:spPr>
          <a:xfrm>
            <a:off x="1747200" y="2787000"/>
            <a:ext cx="1296900" cy="12969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58;p8"/>
          <p:cNvSpPr/>
          <p:nvPr userDrawn="1"/>
        </p:nvSpPr>
        <p:spPr>
          <a:xfrm flipH="1">
            <a:off x="3044100" y="0"/>
            <a:ext cx="6099900" cy="5143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ird - 2 columns left">
  <p:cSld name="TITLE_AND_TWO_COLUMNS_2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/>
          <p:nvPr/>
        </p:nvSpPr>
        <p:spPr>
          <a:xfrm flipH="1">
            <a:off x="6099775" y="0"/>
            <a:ext cx="3044100" cy="5143500"/>
          </a:xfrm>
          <a:prstGeom prst="rect">
            <a:avLst/>
          </a:prstGeom>
          <a:solidFill>
            <a:schemeClr val="bg2">
              <a:alpha val="8615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8"/>
          <p:cNvSpPr/>
          <p:nvPr/>
        </p:nvSpPr>
        <p:spPr>
          <a:xfrm flipH="1">
            <a:off x="0" y="0"/>
            <a:ext cx="6099900" cy="5143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0000"/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1"/>
          </p:nvPr>
        </p:nvSpPr>
        <p:spPr>
          <a:xfrm>
            <a:off x="434331" y="1614875"/>
            <a:ext cx="25329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ClrTx/>
              <a:buSzPts val="1400"/>
              <a:buChar char="▫"/>
              <a:defRPr sz="1400">
                <a:solidFill>
                  <a:schemeClr val="tx1"/>
                </a:solidFill>
                <a:latin typeface="+mn-lt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2"/>
          </p:nvPr>
        </p:nvSpPr>
        <p:spPr>
          <a:xfrm>
            <a:off x="3120084" y="1614875"/>
            <a:ext cx="25329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ClrTx/>
              <a:buSzPts val="1400"/>
              <a:buChar char="▫"/>
              <a:defRPr sz="1400">
                <a:solidFill>
                  <a:schemeClr val="tx1"/>
                </a:solidFill>
                <a:latin typeface="+mn-lt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cxnSp>
        <p:nvCxnSpPr>
          <p:cNvPr id="64" name="Google Shape;64;p8"/>
          <p:cNvCxnSpPr/>
          <p:nvPr/>
        </p:nvCxnSpPr>
        <p:spPr>
          <a:xfrm>
            <a:off x="545293" y="1519975"/>
            <a:ext cx="452400" cy="0"/>
          </a:xfrm>
          <a:prstGeom prst="straightConnector1">
            <a:avLst/>
          </a:prstGeom>
          <a:noFill/>
          <a:ln w="28575" cap="flat" cmpd="sng">
            <a:solidFill>
              <a:srgbClr val="294667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117" y="4248150"/>
            <a:ext cx="1676401" cy="1219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4489230"/>
            <a:ext cx="800038" cy="4655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(dark)" type="blank">
  <p:cSld name="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/>
          <p:nvPr/>
        </p:nvSpPr>
        <p:spPr>
          <a:xfrm>
            <a:off x="100" y="-5800"/>
            <a:ext cx="9144000" cy="5149500"/>
          </a:xfrm>
          <a:prstGeom prst="rect">
            <a:avLst/>
          </a:prstGeom>
          <a:solidFill>
            <a:schemeClr val="bg2">
              <a:alpha val="8615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2"/>
          <p:cNvSpPr/>
          <p:nvPr/>
        </p:nvSpPr>
        <p:spPr>
          <a:xfrm>
            <a:off x="0" y="-5925"/>
            <a:ext cx="9144000" cy="5149500"/>
          </a:xfrm>
          <a:prstGeom prst="frame">
            <a:avLst>
              <a:gd name="adj1" fmla="val 5041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8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bg2"/>
          </a:solidFill>
          <a:latin typeface="Arial Black" panose="020B0A04020102020204" pitchFamily="34" charset="0"/>
          <a:ea typeface="Arial Black" panose="020B0A04020102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457200" marR="0" lvl="0" indent="-342900" algn="l" rtl="0">
        <a:lnSpc>
          <a:spcPct val="100000"/>
        </a:lnSpc>
        <a:spcBef>
          <a:spcPts val="0"/>
        </a:spcBef>
        <a:spcAft>
          <a:spcPts val="0"/>
        </a:spcAft>
        <a:buClrTx/>
        <a:buFont typeface="Wingdings" panose="05000000000000000000" pitchFamily="2" charset="2"/>
        <a:buChar char="§"/>
        <a:defRPr sz="1400" b="0" i="0" u="none" strike="noStrike" cap="none">
          <a:solidFill>
            <a:schemeClr val="tx1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>
                <a:solidFill>
                  <a:schemeClr val="tx1"/>
                </a:solidFill>
              </a:rPr>
              <a:t>Power of One Introduction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952750"/>
            <a:ext cx="982738" cy="990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615" y="133350"/>
            <a:ext cx="1470385" cy="86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203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Tweet Your Takeaway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5" y="1891950"/>
            <a:ext cx="26898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Summarize Power of One in a 140-character tweet.</a:t>
            </a:r>
          </a:p>
          <a:p>
            <a:r>
              <a:rPr lang="en-US" sz="1200" dirty="0"/>
              <a:t>Summarize Power of One in a #hashtag.</a:t>
            </a:r>
            <a:endParaRPr sz="12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933" y="1885950"/>
            <a:ext cx="3048000" cy="2328985"/>
          </a:xfrm>
          <a:prstGeom prst="rect">
            <a:avLst/>
          </a:prstGeom>
          <a:effectLst>
            <a:outerShdw blurRad="50800" dist="50800" dir="5400000" sx="4000" sy="4000" algn="ctr" rotWithShape="0">
              <a:srgbClr val="000000">
                <a:alpha val="43137"/>
              </a:srgbClr>
            </a:outerShdw>
          </a:effectLst>
        </p:spPr>
      </p:pic>
      <p:sp>
        <p:nvSpPr>
          <p:cNvPr id="13" name="Google Shape;498;p40"/>
          <p:cNvSpPr/>
          <p:nvPr/>
        </p:nvSpPr>
        <p:spPr>
          <a:xfrm>
            <a:off x="3080786" y="881315"/>
            <a:ext cx="272014" cy="471235"/>
          </a:xfrm>
          <a:custGeom>
            <a:avLst/>
            <a:gdLst/>
            <a:ahLst/>
            <a:cxnLst/>
            <a:rect l="l" t="t" r="r" b="b"/>
            <a:pathLst>
              <a:path w="11838" h="20508" fill="none" extrusionOk="0">
                <a:moveTo>
                  <a:pt x="10547" y="1"/>
                </a:moveTo>
                <a:lnTo>
                  <a:pt x="1292" y="1"/>
                </a:lnTo>
                <a:lnTo>
                  <a:pt x="1292" y="1"/>
                </a:lnTo>
                <a:lnTo>
                  <a:pt x="1024" y="25"/>
                </a:lnTo>
                <a:lnTo>
                  <a:pt x="780" y="98"/>
                </a:lnTo>
                <a:lnTo>
                  <a:pt x="561" y="220"/>
                </a:lnTo>
                <a:lnTo>
                  <a:pt x="366" y="366"/>
                </a:lnTo>
                <a:lnTo>
                  <a:pt x="220" y="561"/>
                </a:lnTo>
                <a:lnTo>
                  <a:pt x="98" y="780"/>
                </a:lnTo>
                <a:lnTo>
                  <a:pt x="25" y="1024"/>
                </a:lnTo>
                <a:lnTo>
                  <a:pt x="1" y="1292"/>
                </a:lnTo>
                <a:lnTo>
                  <a:pt x="1" y="19217"/>
                </a:lnTo>
                <a:lnTo>
                  <a:pt x="1" y="19217"/>
                </a:lnTo>
                <a:lnTo>
                  <a:pt x="25" y="19485"/>
                </a:lnTo>
                <a:lnTo>
                  <a:pt x="98" y="19728"/>
                </a:lnTo>
                <a:lnTo>
                  <a:pt x="220" y="19948"/>
                </a:lnTo>
                <a:lnTo>
                  <a:pt x="366" y="20142"/>
                </a:lnTo>
                <a:lnTo>
                  <a:pt x="561" y="20289"/>
                </a:lnTo>
                <a:lnTo>
                  <a:pt x="780" y="20410"/>
                </a:lnTo>
                <a:lnTo>
                  <a:pt x="1024" y="20483"/>
                </a:lnTo>
                <a:lnTo>
                  <a:pt x="1292" y="20508"/>
                </a:lnTo>
                <a:lnTo>
                  <a:pt x="10547" y="20508"/>
                </a:lnTo>
                <a:lnTo>
                  <a:pt x="10547" y="20508"/>
                </a:lnTo>
                <a:lnTo>
                  <a:pt x="10814" y="20483"/>
                </a:lnTo>
                <a:lnTo>
                  <a:pt x="11058" y="20410"/>
                </a:lnTo>
                <a:lnTo>
                  <a:pt x="11277" y="20289"/>
                </a:lnTo>
                <a:lnTo>
                  <a:pt x="11472" y="20142"/>
                </a:lnTo>
                <a:lnTo>
                  <a:pt x="11618" y="19948"/>
                </a:lnTo>
                <a:lnTo>
                  <a:pt x="11740" y="19728"/>
                </a:lnTo>
                <a:lnTo>
                  <a:pt x="11813" y="19485"/>
                </a:lnTo>
                <a:lnTo>
                  <a:pt x="11837" y="19217"/>
                </a:lnTo>
                <a:lnTo>
                  <a:pt x="11837" y="1292"/>
                </a:lnTo>
                <a:lnTo>
                  <a:pt x="11837" y="1292"/>
                </a:lnTo>
                <a:lnTo>
                  <a:pt x="11813" y="1024"/>
                </a:lnTo>
                <a:lnTo>
                  <a:pt x="11740" y="780"/>
                </a:lnTo>
                <a:lnTo>
                  <a:pt x="11618" y="561"/>
                </a:lnTo>
                <a:lnTo>
                  <a:pt x="11472" y="366"/>
                </a:lnTo>
                <a:lnTo>
                  <a:pt x="11277" y="220"/>
                </a:lnTo>
                <a:lnTo>
                  <a:pt x="11058" y="98"/>
                </a:lnTo>
                <a:lnTo>
                  <a:pt x="10814" y="25"/>
                </a:lnTo>
                <a:lnTo>
                  <a:pt x="10547" y="1"/>
                </a:lnTo>
                <a:lnTo>
                  <a:pt x="10547" y="1"/>
                </a:lnTo>
                <a:close/>
                <a:moveTo>
                  <a:pt x="5554" y="975"/>
                </a:moveTo>
                <a:lnTo>
                  <a:pt x="6284" y="975"/>
                </a:lnTo>
                <a:lnTo>
                  <a:pt x="6284" y="975"/>
                </a:lnTo>
                <a:lnTo>
                  <a:pt x="6406" y="999"/>
                </a:lnTo>
                <a:lnTo>
                  <a:pt x="6479" y="1073"/>
                </a:lnTo>
                <a:lnTo>
                  <a:pt x="6552" y="1146"/>
                </a:lnTo>
                <a:lnTo>
                  <a:pt x="6577" y="1267"/>
                </a:lnTo>
                <a:lnTo>
                  <a:pt x="6577" y="1267"/>
                </a:lnTo>
                <a:lnTo>
                  <a:pt x="6552" y="1365"/>
                </a:lnTo>
                <a:lnTo>
                  <a:pt x="6479" y="1462"/>
                </a:lnTo>
                <a:lnTo>
                  <a:pt x="6406" y="1511"/>
                </a:lnTo>
                <a:lnTo>
                  <a:pt x="6284" y="1535"/>
                </a:lnTo>
                <a:lnTo>
                  <a:pt x="5554" y="1535"/>
                </a:lnTo>
                <a:lnTo>
                  <a:pt x="5554" y="1535"/>
                </a:lnTo>
                <a:lnTo>
                  <a:pt x="5432" y="1511"/>
                </a:lnTo>
                <a:lnTo>
                  <a:pt x="5359" y="1462"/>
                </a:lnTo>
                <a:lnTo>
                  <a:pt x="5286" y="1365"/>
                </a:lnTo>
                <a:lnTo>
                  <a:pt x="5262" y="1267"/>
                </a:lnTo>
                <a:lnTo>
                  <a:pt x="5262" y="1267"/>
                </a:lnTo>
                <a:lnTo>
                  <a:pt x="5286" y="1146"/>
                </a:lnTo>
                <a:lnTo>
                  <a:pt x="5359" y="1073"/>
                </a:lnTo>
                <a:lnTo>
                  <a:pt x="5432" y="999"/>
                </a:lnTo>
                <a:lnTo>
                  <a:pt x="5554" y="975"/>
                </a:lnTo>
                <a:lnTo>
                  <a:pt x="5554" y="975"/>
                </a:lnTo>
                <a:close/>
                <a:moveTo>
                  <a:pt x="5919" y="19436"/>
                </a:moveTo>
                <a:lnTo>
                  <a:pt x="5919" y="19436"/>
                </a:lnTo>
                <a:lnTo>
                  <a:pt x="5749" y="19412"/>
                </a:lnTo>
                <a:lnTo>
                  <a:pt x="5578" y="19363"/>
                </a:lnTo>
                <a:lnTo>
                  <a:pt x="5432" y="19290"/>
                </a:lnTo>
                <a:lnTo>
                  <a:pt x="5310" y="19193"/>
                </a:lnTo>
                <a:lnTo>
                  <a:pt x="5213" y="19071"/>
                </a:lnTo>
                <a:lnTo>
                  <a:pt x="5140" y="18925"/>
                </a:lnTo>
                <a:lnTo>
                  <a:pt x="5091" y="18754"/>
                </a:lnTo>
                <a:lnTo>
                  <a:pt x="5067" y="18584"/>
                </a:lnTo>
                <a:lnTo>
                  <a:pt x="5067" y="18584"/>
                </a:lnTo>
                <a:lnTo>
                  <a:pt x="5091" y="18413"/>
                </a:lnTo>
                <a:lnTo>
                  <a:pt x="5140" y="18243"/>
                </a:lnTo>
                <a:lnTo>
                  <a:pt x="5213" y="18097"/>
                </a:lnTo>
                <a:lnTo>
                  <a:pt x="5310" y="17975"/>
                </a:lnTo>
                <a:lnTo>
                  <a:pt x="5432" y="17877"/>
                </a:lnTo>
                <a:lnTo>
                  <a:pt x="5578" y="17804"/>
                </a:lnTo>
                <a:lnTo>
                  <a:pt x="5749" y="17756"/>
                </a:lnTo>
                <a:lnTo>
                  <a:pt x="5919" y="17731"/>
                </a:lnTo>
                <a:lnTo>
                  <a:pt x="5919" y="17731"/>
                </a:lnTo>
                <a:lnTo>
                  <a:pt x="6090" y="17756"/>
                </a:lnTo>
                <a:lnTo>
                  <a:pt x="6260" y="17804"/>
                </a:lnTo>
                <a:lnTo>
                  <a:pt x="6406" y="17877"/>
                </a:lnTo>
                <a:lnTo>
                  <a:pt x="6528" y="17975"/>
                </a:lnTo>
                <a:lnTo>
                  <a:pt x="6625" y="18097"/>
                </a:lnTo>
                <a:lnTo>
                  <a:pt x="6699" y="18243"/>
                </a:lnTo>
                <a:lnTo>
                  <a:pt x="6747" y="18413"/>
                </a:lnTo>
                <a:lnTo>
                  <a:pt x="6772" y="18584"/>
                </a:lnTo>
                <a:lnTo>
                  <a:pt x="6772" y="18584"/>
                </a:lnTo>
                <a:lnTo>
                  <a:pt x="6747" y="18754"/>
                </a:lnTo>
                <a:lnTo>
                  <a:pt x="6699" y="18925"/>
                </a:lnTo>
                <a:lnTo>
                  <a:pt x="6625" y="19071"/>
                </a:lnTo>
                <a:lnTo>
                  <a:pt x="6528" y="19193"/>
                </a:lnTo>
                <a:lnTo>
                  <a:pt x="6406" y="19290"/>
                </a:lnTo>
                <a:lnTo>
                  <a:pt x="6260" y="19363"/>
                </a:lnTo>
                <a:lnTo>
                  <a:pt x="6090" y="19412"/>
                </a:lnTo>
                <a:lnTo>
                  <a:pt x="5919" y="19436"/>
                </a:lnTo>
                <a:lnTo>
                  <a:pt x="5919" y="19436"/>
                </a:lnTo>
                <a:close/>
                <a:moveTo>
                  <a:pt x="10547" y="16660"/>
                </a:moveTo>
                <a:lnTo>
                  <a:pt x="1292" y="16660"/>
                </a:lnTo>
                <a:lnTo>
                  <a:pt x="1292" y="2558"/>
                </a:lnTo>
                <a:lnTo>
                  <a:pt x="10547" y="2558"/>
                </a:lnTo>
                <a:lnTo>
                  <a:pt x="10547" y="16660"/>
                </a:lnTo>
                <a:close/>
              </a:path>
            </a:pathLst>
          </a:custGeom>
          <a:noFill/>
          <a:ln w="19050" cap="rnd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4969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733550"/>
            <a:ext cx="8534400" cy="57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The FCCLA Planning Process: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What It Is and What It Is Not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804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The Planning Process: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A decision-making tool that supports youth leadership and personal growth.</a:t>
            </a:r>
          </a:p>
          <a:p>
            <a:pPr lvl="0"/>
            <a:r>
              <a:rPr lang="en-US" sz="1200" dirty="0"/>
              <a:t>Can be used to determine group action or to plan individual projects.</a:t>
            </a:r>
          </a:p>
          <a:p>
            <a:r>
              <a:rPr lang="en-US" sz="1200" dirty="0"/>
              <a:t>Includes five steps.</a:t>
            </a:r>
            <a:endParaRPr sz="1200" b="1" dirty="0">
              <a:solidFill>
                <a:schemeClr val="tx1"/>
              </a:solidFill>
            </a:endParaRPr>
          </a:p>
        </p:txBody>
      </p:sp>
      <p:grpSp>
        <p:nvGrpSpPr>
          <p:cNvPr id="5" name="Google Shape;412;p40"/>
          <p:cNvGrpSpPr/>
          <p:nvPr/>
        </p:nvGrpSpPr>
        <p:grpSpPr>
          <a:xfrm>
            <a:off x="3124199" y="895350"/>
            <a:ext cx="488347" cy="488319"/>
            <a:chOff x="1923675" y="1633650"/>
            <a:chExt cx="436000" cy="435975"/>
          </a:xfrm>
        </p:grpSpPr>
        <p:sp>
          <p:nvSpPr>
            <p:cNvPr id="6" name="Google Shape;413;p40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14;p40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15;p40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16;p40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417;p40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418;p40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31662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The Planning Process: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5" y="1891950"/>
            <a:ext cx="26898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Font typeface="+mj-lt"/>
              <a:buAutoNum type="arabicPeriod"/>
            </a:pPr>
            <a:r>
              <a:rPr lang="en-US" sz="1800" b="1" dirty="0"/>
              <a:t>Identify Concerns</a:t>
            </a:r>
          </a:p>
          <a:p>
            <a:pPr lvl="0">
              <a:buFont typeface="+mj-lt"/>
              <a:buAutoNum type="arabicPeriod"/>
            </a:pPr>
            <a:r>
              <a:rPr lang="en-US" sz="1800" b="1" dirty="0"/>
              <a:t>Set a Goal</a:t>
            </a:r>
          </a:p>
          <a:p>
            <a:pPr lvl="0">
              <a:buFont typeface="+mj-lt"/>
              <a:buAutoNum type="arabicPeriod"/>
            </a:pPr>
            <a:r>
              <a:rPr lang="en-US" sz="1800" b="1" dirty="0"/>
              <a:t>Form a Plan</a:t>
            </a:r>
          </a:p>
          <a:p>
            <a:pPr lvl="0">
              <a:buFont typeface="+mj-lt"/>
              <a:buAutoNum type="arabicPeriod"/>
            </a:pPr>
            <a:r>
              <a:rPr lang="en-US" sz="1800" b="1" dirty="0"/>
              <a:t>Act</a:t>
            </a:r>
          </a:p>
          <a:p>
            <a:pPr>
              <a:buFont typeface="+mj-lt"/>
              <a:buAutoNum type="arabicPeriod"/>
            </a:pPr>
            <a:r>
              <a:rPr lang="en-US" sz="1800" b="1" dirty="0"/>
              <a:t>Follow Up</a:t>
            </a:r>
            <a:endParaRPr sz="18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190" y="3105150"/>
            <a:ext cx="733198" cy="7331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190" y="3972152"/>
            <a:ext cx="733198" cy="7331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190" y="2219552"/>
            <a:ext cx="733198" cy="7331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190" y="466952"/>
            <a:ext cx="733198" cy="7331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190" y="1352550"/>
            <a:ext cx="733198" cy="73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18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u="sng" dirty="0"/>
              <a:t>Identify Concerns</a:t>
            </a:r>
            <a:r>
              <a:rPr lang="en-US" sz="1800" dirty="0"/>
              <a:t>: What it is NOT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“I have a project to complete”</a:t>
            </a:r>
          </a:p>
          <a:p>
            <a:pPr lvl="0"/>
            <a:r>
              <a:rPr lang="en-US" sz="1200" dirty="0"/>
              <a:t>“My adviser told me to….”</a:t>
            </a:r>
          </a:p>
          <a:p>
            <a:pPr lvl="0"/>
            <a:r>
              <a:rPr lang="en-US" sz="1200" dirty="0"/>
              <a:t>“I have to complete a project by a deadline…”</a:t>
            </a:r>
          </a:p>
          <a:p>
            <a:r>
              <a:rPr lang="en-US" sz="1200" dirty="0"/>
              <a:t>“I’m concerned I won’t get a good grade”</a:t>
            </a:r>
            <a:endParaRPr sz="12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619352"/>
            <a:ext cx="733198" cy="73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919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u="sng" dirty="0"/>
              <a:t>Set a Goal</a:t>
            </a:r>
            <a:r>
              <a:rPr lang="en-US" sz="1800" dirty="0"/>
              <a:t>: What it is NOT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Vague or unclear</a:t>
            </a:r>
          </a:p>
          <a:p>
            <a:pPr lvl="0"/>
            <a:r>
              <a:rPr lang="en-US" sz="1200" dirty="0"/>
              <a:t>“My goal is to get a good grade”</a:t>
            </a:r>
          </a:p>
          <a:p>
            <a:r>
              <a:rPr lang="en-US" sz="1200" dirty="0"/>
              <a:t>“My goal is to gain recognition for completing Power of One”</a:t>
            </a:r>
            <a:endParaRPr sz="12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202" y="619352"/>
            <a:ext cx="733198" cy="73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65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u="sng" dirty="0"/>
              <a:t>Form a Plan</a:t>
            </a:r>
            <a:r>
              <a:rPr lang="en-US" sz="1800" dirty="0"/>
              <a:t>: What it is NOT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Incomplete sentences or brief descriptions</a:t>
            </a:r>
          </a:p>
          <a:p>
            <a:pPr lvl="0"/>
            <a:r>
              <a:rPr lang="en-US" sz="1200" dirty="0"/>
              <a:t>Vague or unclear</a:t>
            </a:r>
          </a:p>
          <a:p>
            <a:r>
              <a:rPr lang="en-US" sz="1200" dirty="0"/>
              <a:t>“My plan is to get a good grade on my project”</a:t>
            </a:r>
            <a:endParaRPr sz="12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402" y="619352"/>
            <a:ext cx="733198" cy="73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099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u="sng" dirty="0"/>
              <a:t>Act</a:t>
            </a:r>
            <a:r>
              <a:rPr lang="en-US" sz="1800" dirty="0"/>
              <a:t>: What it is NOT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Incomplete sentences or brief descriptions</a:t>
            </a:r>
          </a:p>
          <a:p>
            <a:r>
              <a:rPr lang="en-US" sz="1200" dirty="0"/>
              <a:t>A summary of what WILL happen</a:t>
            </a:r>
            <a:endParaRPr sz="12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402" y="619352"/>
            <a:ext cx="733198" cy="73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94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u="sng" dirty="0"/>
              <a:t>Follow Up</a:t>
            </a:r>
            <a:r>
              <a:rPr lang="en-US" sz="1800" dirty="0"/>
              <a:t>: What it is NOT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“I hope my adviser likes my project”</a:t>
            </a:r>
          </a:p>
          <a:p>
            <a:r>
              <a:rPr lang="en-US" sz="1200" dirty="0"/>
              <a:t>Incomplete sentences or brief descriptions</a:t>
            </a:r>
            <a:endParaRPr sz="12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402" y="619352"/>
            <a:ext cx="733198" cy="73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242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6573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Discuss:</a:t>
            </a:r>
          </a:p>
          <a:p>
            <a:pPr algn="ctr">
              <a:lnSpc>
                <a:spcPts val="4400"/>
              </a:lnSpc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What other context could the FCCLA Planning Process be used in?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47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1800" dirty="0"/>
              <a:t>How We’ll Get There:</a:t>
            </a:r>
            <a:endParaRPr sz="1800" dirty="0"/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91950"/>
            <a:ext cx="5204475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>
                <a:solidFill>
                  <a:schemeClr val="tx1"/>
                </a:solidFill>
              </a:rPr>
              <a:t>The member will be able to describe the Power of One national program in his or her own words.</a:t>
            </a:r>
          </a:p>
          <a:p>
            <a:pPr lvl="0"/>
            <a:r>
              <a:rPr lang="en-US" sz="1200" dirty="0">
                <a:solidFill>
                  <a:schemeClr val="tx1"/>
                </a:solidFill>
              </a:rPr>
              <a:t>The member will be able to correctly identify and apply the five steps of the FCCLA Planning Process.</a:t>
            </a:r>
          </a:p>
          <a:p>
            <a:r>
              <a:rPr lang="en-US" sz="1200" dirty="0">
                <a:solidFill>
                  <a:schemeClr val="tx1"/>
                </a:solidFill>
              </a:rPr>
              <a:t>The member will be able to understand the relation between Power of One and growth mindset.</a:t>
            </a:r>
            <a:endParaRPr sz="1200" dirty="0">
              <a:solidFill>
                <a:schemeClr val="tx1"/>
              </a:solidFill>
            </a:endParaRPr>
          </a:p>
        </p:txBody>
      </p:sp>
      <p:grpSp>
        <p:nvGrpSpPr>
          <p:cNvPr id="20" name="Google Shape;371;p40"/>
          <p:cNvGrpSpPr/>
          <p:nvPr/>
        </p:nvGrpSpPr>
        <p:grpSpPr>
          <a:xfrm>
            <a:off x="3124200" y="819150"/>
            <a:ext cx="457200" cy="521098"/>
            <a:chOff x="4630125" y="278900"/>
            <a:chExt cx="400675" cy="456675"/>
          </a:xfrm>
        </p:grpSpPr>
        <p:sp>
          <p:nvSpPr>
            <p:cNvPr id="21" name="Google Shape;372;p40"/>
            <p:cNvSpPr/>
            <p:nvPr/>
          </p:nvSpPr>
          <p:spPr>
            <a:xfrm>
              <a:off x="4659350" y="3288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12763" y="1"/>
                  </a:moveTo>
                  <a:lnTo>
                    <a:pt x="926" y="1"/>
                  </a:ln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73;p40"/>
            <p:cNvSpPr/>
            <p:nvPr/>
          </p:nvSpPr>
          <p:spPr>
            <a:xfrm>
              <a:off x="4630125" y="4524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2095" y="1"/>
                  </a:moveTo>
                  <a:lnTo>
                    <a:pt x="13932" y="1"/>
                  </a:ln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74;p40"/>
            <p:cNvSpPr/>
            <p:nvPr/>
          </p:nvSpPr>
          <p:spPr>
            <a:xfrm>
              <a:off x="4808525" y="278900"/>
              <a:ext cx="43875" cy="49950"/>
            </a:xfrm>
            <a:custGeom>
              <a:avLst/>
              <a:gdLst/>
              <a:ahLst/>
              <a:cxnLst/>
              <a:rect l="l" t="t" r="r" b="b"/>
              <a:pathLst>
                <a:path w="1755" h="1998" fill="none" extrusionOk="0">
                  <a:moveTo>
                    <a:pt x="1754" y="1998"/>
                  </a:moveTo>
                  <a:lnTo>
                    <a:pt x="1754" y="585"/>
                  </a:ln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75;p40"/>
            <p:cNvSpPr/>
            <p:nvPr/>
          </p:nvSpPr>
          <p:spPr>
            <a:xfrm>
              <a:off x="4808525" y="549250"/>
              <a:ext cx="43875" cy="186325"/>
            </a:xfrm>
            <a:custGeom>
              <a:avLst/>
              <a:gdLst/>
              <a:ahLst/>
              <a:cxnLst/>
              <a:rect l="l" t="t" r="r" b="b"/>
              <a:pathLst>
                <a:path w="1755" h="7453" fill="none" extrusionOk="0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2038350"/>
            <a:ext cx="8534400" cy="57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+mj-lt"/>
              </a:rPr>
              <a:t>Growth Mindset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16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Growth Mindset: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Growth mindset: Using dedication and hard work to develop one’s basic abilities. </a:t>
            </a:r>
          </a:p>
          <a:p>
            <a:pPr lvl="0"/>
            <a:r>
              <a:rPr lang="en-US" sz="1200" dirty="0"/>
              <a:t>Everyone is not born with equal abilities and skill levels, but growth mindset focuses on taking responsibility and improving what you have. </a:t>
            </a:r>
          </a:p>
          <a:p>
            <a:pPr lvl="0"/>
            <a:r>
              <a:rPr lang="en-US" sz="1200" dirty="0"/>
              <a:t>Fosters a love of learning, motivation, and resilience. </a:t>
            </a:r>
          </a:p>
          <a:p>
            <a:r>
              <a:rPr lang="en-US" sz="1200" dirty="0"/>
              <a:t>“How can I grow from where I am?”</a:t>
            </a:r>
            <a:endParaRPr sz="1200" b="1" dirty="0">
              <a:solidFill>
                <a:schemeClr val="tx1"/>
              </a:solidFill>
            </a:endParaRPr>
          </a:p>
        </p:txBody>
      </p:sp>
      <p:grpSp>
        <p:nvGrpSpPr>
          <p:cNvPr id="5" name="Google Shape;550;p40"/>
          <p:cNvGrpSpPr/>
          <p:nvPr/>
        </p:nvGrpSpPr>
        <p:grpSpPr>
          <a:xfrm>
            <a:off x="2514600" y="929168"/>
            <a:ext cx="457200" cy="406190"/>
            <a:chOff x="5292575" y="3681900"/>
            <a:chExt cx="420150" cy="373275"/>
          </a:xfrm>
        </p:grpSpPr>
        <p:sp>
          <p:nvSpPr>
            <p:cNvPr id="6" name="Google Shape;551;p40"/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l" t="t" r="r" b="b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552;p40"/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l" t="t" r="r" b="b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553;p40"/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l" t="t" r="r" b="b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554;p40"/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l" t="t" r="r" b="b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555;p40"/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l" t="t" r="r" b="b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556;p40"/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l" t="t" r="r" b="b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557;p40"/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l" t="t" r="r" b="b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09963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6573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Discuss:</a:t>
            </a:r>
          </a:p>
          <a:p>
            <a:pPr algn="ctr">
              <a:lnSpc>
                <a:spcPts val="4400"/>
              </a:lnSpc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 How are growth mindset and Power of One related?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853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In Summary…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Power of One is a FCCLA national program that helps members find and use their personal power.</a:t>
            </a:r>
          </a:p>
          <a:p>
            <a:pPr lvl="0"/>
            <a:r>
              <a:rPr lang="en-US" sz="1200" dirty="0"/>
              <a:t>In each of the five units, members will improve themselves through a project that is specific to the members’ interests, skills, abilities, and time.</a:t>
            </a:r>
          </a:p>
          <a:p>
            <a:pPr lvl="0"/>
            <a:r>
              <a:rPr lang="en-US" sz="1200" dirty="0"/>
              <a:t>The FCCLA Planning Process is a decision-making tool used to carry out each project.</a:t>
            </a:r>
          </a:p>
          <a:p>
            <a:r>
              <a:rPr lang="en-US" sz="1200" dirty="0"/>
              <a:t>Power of One fosters a growth mindset.</a:t>
            </a:r>
            <a:endParaRPr sz="1200" b="1" dirty="0">
              <a:solidFill>
                <a:schemeClr val="tx1"/>
              </a:solidFill>
            </a:endParaRPr>
          </a:p>
        </p:txBody>
      </p:sp>
      <p:grpSp>
        <p:nvGrpSpPr>
          <p:cNvPr id="5" name="Google Shape;425;p40"/>
          <p:cNvGrpSpPr/>
          <p:nvPr/>
        </p:nvGrpSpPr>
        <p:grpSpPr>
          <a:xfrm>
            <a:off x="2209800" y="971550"/>
            <a:ext cx="274934" cy="389391"/>
            <a:chOff x="3979850" y="1598950"/>
            <a:chExt cx="356825" cy="505375"/>
          </a:xfrm>
        </p:grpSpPr>
        <p:sp>
          <p:nvSpPr>
            <p:cNvPr id="6" name="Google Shape;426;p40"/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l" t="t" r="r" b="b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27;p40"/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l" t="t" r="r" b="b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30556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8859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What questions do you have?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865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Where We’re Going:</a:t>
            </a:r>
            <a:endParaRPr sz="1800" dirty="0"/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91950"/>
            <a:ext cx="5204475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What’s So? So What?</a:t>
            </a:r>
          </a:p>
          <a:p>
            <a:pPr lvl="0"/>
            <a:r>
              <a:rPr lang="en-US" sz="1200" dirty="0"/>
              <a:t>Power of One</a:t>
            </a:r>
          </a:p>
          <a:p>
            <a:pPr lvl="0"/>
            <a:r>
              <a:rPr lang="en-US" sz="1200" dirty="0"/>
              <a:t>Our process and what’s expected of you</a:t>
            </a:r>
          </a:p>
          <a:p>
            <a:pPr lvl="0"/>
            <a:r>
              <a:rPr lang="en-US" sz="1200" dirty="0"/>
              <a:t>The FCCLA Planning Process: What it is and what it is not</a:t>
            </a:r>
          </a:p>
          <a:p>
            <a:r>
              <a:rPr lang="en-US" sz="1200" dirty="0"/>
              <a:t>Growth mindset</a:t>
            </a:r>
            <a:endParaRPr sz="1200" b="1" dirty="0">
              <a:solidFill>
                <a:schemeClr val="tx1"/>
              </a:solidFill>
            </a:endParaRPr>
          </a:p>
        </p:txBody>
      </p:sp>
      <p:sp>
        <p:nvSpPr>
          <p:cNvPr id="5" name="Google Shape;370;p40"/>
          <p:cNvSpPr/>
          <p:nvPr/>
        </p:nvSpPr>
        <p:spPr>
          <a:xfrm>
            <a:off x="2882588" y="895350"/>
            <a:ext cx="339249" cy="449574"/>
          </a:xfrm>
          <a:custGeom>
            <a:avLst/>
            <a:gdLst/>
            <a:ahLst/>
            <a:cxnLst/>
            <a:rect l="l" t="t" r="r" b="b"/>
            <a:pathLst>
              <a:path w="11983" h="15880" fill="none" extrusionOk="0">
                <a:moveTo>
                  <a:pt x="5992" y="0"/>
                </a:moveTo>
                <a:lnTo>
                  <a:pt x="5992" y="0"/>
                </a:lnTo>
                <a:lnTo>
                  <a:pt x="5675" y="0"/>
                </a:lnTo>
                <a:lnTo>
                  <a:pt x="5383" y="25"/>
                </a:lnTo>
                <a:lnTo>
                  <a:pt x="5091" y="73"/>
                </a:lnTo>
                <a:lnTo>
                  <a:pt x="4774" y="122"/>
                </a:lnTo>
                <a:lnTo>
                  <a:pt x="4506" y="195"/>
                </a:lnTo>
                <a:lnTo>
                  <a:pt x="4214" y="268"/>
                </a:lnTo>
                <a:lnTo>
                  <a:pt x="3654" y="463"/>
                </a:lnTo>
                <a:lnTo>
                  <a:pt x="3142" y="731"/>
                </a:lnTo>
                <a:lnTo>
                  <a:pt x="2631" y="1023"/>
                </a:lnTo>
                <a:lnTo>
                  <a:pt x="2192" y="1364"/>
                </a:lnTo>
                <a:lnTo>
                  <a:pt x="1754" y="1754"/>
                </a:lnTo>
                <a:lnTo>
                  <a:pt x="1364" y="2192"/>
                </a:lnTo>
                <a:lnTo>
                  <a:pt x="1023" y="2631"/>
                </a:lnTo>
                <a:lnTo>
                  <a:pt x="731" y="3142"/>
                </a:lnTo>
                <a:lnTo>
                  <a:pt x="463" y="3653"/>
                </a:lnTo>
                <a:lnTo>
                  <a:pt x="268" y="4214"/>
                </a:lnTo>
                <a:lnTo>
                  <a:pt x="195" y="4506"/>
                </a:lnTo>
                <a:lnTo>
                  <a:pt x="122" y="4774"/>
                </a:lnTo>
                <a:lnTo>
                  <a:pt x="73" y="5090"/>
                </a:lnTo>
                <a:lnTo>
                  <a:pt x="25" y="5383"/>
                </a:lnTo>
                <a:lnTo>
                  <a:pt x="0" y="5675"/>
                </a:lnTo>
                <a:lnTo>
                  <a:pt x="0" y="5991"/>
                </a:lnTo>
                <a:lnTo>
                  <a:pt x="0" y="5991"/>
                </a:lnTo>
                <a:lnTo>
                  <a:pt x="25" y="6430"/>
                </a:lnTo>
                <a:lnTo>
                  <a:pt x="73" y="6868"/>
                </a:lnTo>
                <a:lnTo>
                  <a:pt x="147" y="7331"/>
                </a:lnTo>
                <a:lnTo>
                  <a:pt x="268" y="7769"/>
                </a:lnTo>
                <a:lnTo>
                  <a:pt x="390" y="8208"/>
                </a:lnTo>
                <a:lnTo>
                  <a:pt x="561" y="8646"/>
                </a:lnTo>
                <a:lnTo>
                  <a:pt x="731" y="9085"/>
                </a:lnTo>
                <a:lnTo>
                  <a:pt x="926" y="9523"/>
                </a:lnTo>
                <a:lnTo>
                  <a:pt x="1145" y="9937"/>
                </a:lnTo>
                <a:lnTo>
                  <a:pt x="1389" y="10375"/>
                </a:lnTo>
                <a:lnTo>
                  <a:pt x="1900" y="11179"/>
                </a:lnTo>
                <a:lnTo>
                  <a:pt x="2436" y="11958"/>
                </a:lnTo>
                <a:lnTo>
                  <a:pt x="2996" y="12689"/>
                </a:lnTo>
                <a:lnTo>
                  <a:pt x="3556" y="13371"/>
                </a:lnTo>
                <a:lnTo>
                  <a:pt x="4092" y="13980"/>
                </a:lnTo>
                <a:lnTo>
                  <a:pt x="4603" y="14540"/>
                </a:lnTo>
                <a:lnTo>
                  <a:pt x="5066" y="15003"/>
                </a:lnTo>
                <a:lnTo>
                  <a:pt x="5724" y="15636"/>
                </a:lnTo>
                <a:lnTo>
                  <a:pt x="5992" y="15880"/>
                </a:lnTo>
                <a:lnTo>
                  <a:pt x="5992" y="15880"/>
                </a:lnTo>
                <a:lnTo>
                  <a:pt x="6260" y="15636"/>
                </a:lnTo>
                <a:lnTo>
                  <a:pt x="6917" y="15003"/>
                </a:lnTo>
                <a:lnTo>
                  <a:pt x="7380" y="14540"/>
                </a:lnTo>
                <a:lnTo>
                  <a:pt x="7891" y="13980"/>
                </a:lnTo>
                <a:lnTo>
                  <a:pt x="8427" y="13371"/>
                </a:lnTo>
                <a:lnTo>
                  <a:pt x="8987" y="12689"/>
                </a:lnTo>
                <a:lnTo>
                  <a:pt x="9548" y="11958"/>
                </a:lnTo>
                <a:lnTo>
                  <a:pt x="10083" y="11179"/>
                </a:lnTo>
                <a:lnTo>
                  <a:pt x="10595" y="10375"/>
                </a:lnTo>
                <a:lnTo>
                  <a:pt x="10838" y="9937"/>
                </a:lnTo>
                <a:lnTo>
                  <a:pt x="11058" y="9523"/>
                </a:lnTo>
                <a:lnTo>
                  <a:pt x="11252" y="9085"/>
                </a:lnTo>
                <a:lnTo>
                  <a:pt x="11423" y="8646"/>
                </a:lnTo>
                <a:lnTo>
                  <a:pt x="11593" y="8208"/>
                </a:lnTo>
                <a:lnTo>
                  <a:pt x="11715" y="7769"/>
                </a:lnTo>
                <a:lnTo>
                  <a:pt x="11837" y="7331"/>
                </a:lnTo>
                <a:lnTo>
                  <a:pt x="11910" y="6868"/>
                </a:lnTo>
                <a:lnTo>
                  <a:pt x="11959" y="6430"/>
                </a:lnTo>
                <a:lnTo>
                  <a:pt x="11983" y="5991"/>
                </a:lnTo>
                <a:lnTo>
                  <a:pt x="11983" y="5991"/>
                </a:lnTo>
                <a:lnTo>
                  <a:pt x="11983" y="5675"/>
                </a:lnTo>
                <a:lnTo>
                  <a:pt x="11959" y="5383"/>
                </a:lnTo>
                <a:lnTo>
                  <a:pt x="11910" y="5090"/>
                </a:lnTo>
                <a:lnTo>
                  <a:pt x="11861" y="4774"/>
                </a:lnTo>
                <a:lnTo>
                  <a:pt x="11788" y="4506"/>
                </a:lnTo>
                <a:lnTo>
                  <a:pt x="11715" y="4214"/>
                </a:lnTo>
                <a:lnTo>
                  <a:pt x="11520" y="3653"/>
                </a:lnTo>
                <a:lnTo>
                  <a:pt x="11252" y="3142"/>
                </a:lnTo>
                <a:lnTo>
                  <a:pt x="10960" y="2631"/>
                </a:lnTo>
                <a:lnTo>
                  <a:pt x="10619" y="2192"/>
                </a:lnTo>
                <a:lnTo>
                  <a:pt x="10229" y="1754"/>
                </a:lnTo>
                <a:lnTo>
                  <a:pt x="9791" y="1364"/>
                </a:lnTo>
                <a:lnTo>
                  <a:pt x="9353" y="1023"/>
                </a:lnTo>
                <a:lnTo>
                  <a:pt x="8841" y="731"/>
                </a:lnTo>
                <a:lnTo>
                  <a:pt x="8330" y="463"/>
                </a:lnTo>
                <a:lnTo>
                  <a:pt x="7770" y="268"/>
                </a:lnTo>
                <a:lnTo>
                  <a:pt x="7477" y="195"/>
                </a:lnTo>
                <a:lnTo>
                  <a:pt x="7209" y="122"/>
                </a:lnTo>
                <a:lnTo>
                  <a:pt x="6893" y="73"/>
                </a:lnTo>
                <a:lnTo>
                  <a:pt x="6601" y="25"/>
                </a:lnTo>
                <a:lnTo>
                  <a:pt x="6308" y="0"/>
                </a:lnTo>
                <a:lnTo>
                  <a:pt x="5992" y="0"/>
                </a:lnTo>
                <a:lnTo>
                  <a:pt x="5992" y="0"/>
                </a:lnTo>
                <a:close/>
                <a:moveTo>
                  <a:pt x="5992" y="8549"/>
                </a:moveTo>
                <a:lnTo>
                  <a:pt x="5992" y="8549"/>
                </a:lnTo>
                <a:lnTo>
                  <a:pt x="5724" y="8549"/>
                </a:lnTo>
                <a:lnTo>
                  <a:pt x="5480" y="8500"/>
                </a:lnTo>
                <a:lnTo>
                  <a:pt x="5237" y="8451"/>
                </a:lnTo>
                <a:lnTo>
                  <a:pt x="4993" y="8354"/>
                </a:lnTo>
                <a:lnTo>
                  <a:pt x="4774" y="8257"/>
                </a:lnTo>
                <a:lnTo>
                  <a:pt x="4555" y="8110"/>
                </a:lnTo>
                <a:lnTo>
                  <a:pt x="4360" y="7964"/>
                </a:lnTo>
                <a:lnTo>
                  <a:pt x="4189" y="7794"/>
                </a:lnTo>
                <a:lnTo>
                  <a:pt x="4019" y="7623"/>
                </a:lnTo>
                <a:lnTo>
                  <a:pt x="3873" y="7428"/>
                </a:lnTo>
                <a:lnTo>
                  <a:pt x="3727" y="7209"/>
                </a:lnTo>
                <a:lnTo>
                  <a:pt x="3629" y="6990"/>
                </a:lnTo>
                <a:lnTo>
                  <a:pt x="3532" y="6746"/>
                </a:lnTo>
                <a:lnTo>
                  <a:pt x="3483" y="6503"/>
                </a:lnTo>
                <a:lnTo>
                  <a:pt x="3434" y="6259"/>
                </a:lnTo>
                <a:lnTo>
                  <a:pt x="3434" y="5991"/>
                </a:lnTo>
                <a:lnTo>
                  <a:pt x="3434" y="5991"/>
                </a:lnTo>
                <a:lnTo>
                  <a:pt x="3434" y="5724"/>
                </a:lnTo>
                <a:lnTo>
                  <a:pt x="3483" y="5480"/>
                </a:lnTo>
                <a:lnTo>
                  <a:pt x="3532" y="5236"/>
                </a:lnTo>
                <a:lnTo>
                  <a:pt x="3629" y="4993"/>
                </a:lnTo>
                <a:lnTo>
                  <a:pt x="3727" y="4774"/>
                </a:lnTo>
                <a:lnTo>
                  <a:pt x="3873" y="4555"/>
                </a:lnTo>
                <a:lnTo>
                  <a:pt x="4019" y="4360"/>
                </a:lnTo>
                <a:lnTo>
                  <a:pt x="4189" y="4189"/>
                </a:lnTo>
                <a:lnTo>
                  <a:pt x="4360" y="4019"/>
                </a:lnTo>
                <a:lnTo>
                  <a:pt x="4555" y="3873"/>
                </a:lnTo>
                <a:lnTo>
                  <a:pt x="4774" y="3726"/>
                </a:lnTo>
                <a:lnTo>
                  <a:pt x="4993" y="3629"/>
                </a:lnTo>
                <a:lnTo>
                  <a:pt x="5237" y="3532"/>
                </a:lnTo>
                <a:lnTo>
                  <a:pt x="5480" y="3483"/>
                </a:lnTo>
                <a:lnTo>
                  <a:pt x="5724" y="3434"/>
                </a:lnTo>
                <a:lnTo>
                  <a:pt x="5992" y="3434"/>
                </a:lnTo>
                <a:lnTo>
                  <a:pt x="5992" y="3434"/>
                </a:lnTo>
                <a:lnTo>
                  <a:pt x="6260" y="3434"/>
                </a:lnTo>
                <a:lnTo>
                  <a:pt x="6503" y="3483"/>
                </a:lnTo>
                <a:lnTo>
                  <a:pt x="6747" y="3532"/>
                </a:lnTo>
                <a:lnTo>
                  <a:pt x="6990" y="3629"/>
                </a:lnTo>
                <a:lnTo>
                  <a:pt x="7209" y="3726"/>
                </a:lnTo>
                <a:lnTo>
                  <a:pt x="7429" y="3873"/>
                </a:lnTo>
                <a:lnTo>
                  <a:pt x="7623" y="4019"/>
                </a:lnTo>
                <a:lnTo>
                  <a:pt x="7794" y="4189"/>
                </a:lnTo>
                <a:lnTo>
                  <a:pt x="7964" y="4360"/>
                </a:lnTo>
                <a:lnTo>
                  <a:pt x="8111" y="4555"/>
                </a:lnTo>
                <a:lnTo>
                  <a:pt x="8257" y="4774"/>
                </a:lnTo>
                <a:lnTo>
                  <a:pt x="8354" y="4993"/>
                </a:lnTo>
                <a:lnTo>
                  <a:pt x="8452" y="5236"/>
                </a:lnTo>
                <a:lnTo>
                  <a:pt x="8500" y="5480"/>
                </a:lnTo>
                <a:lnTo>
                  <a:pt x="8549" y="5724"/>
                </a:lnTo>
                <a:lnTo>
                  <a:pt x="8549" y="5991"/>
                </a:lnTo>
                <a:lnTo>
                  <a:pt x="8549" y="5991"/>
                </a:lnTo>
                <a:lnTo>
                  <a:pt x="8549" y="6259"/>
                </a:lnTo>
                <a:lnTo>
                  <a:pt x="8500" y="6503"/>
                </a:lnTo>
                <a:lnTo>
                  <a:pt x="8452" y="6746"/>
                </a:lnTo>
                <a:lnTo>
                  <a:pt x="8354" y="6990"/>
                </a:lnTo>
                <a:lnTo>
                  <a:pt x="8257" y="7209"/>
                </a:lnTo>
                <a:lnTo>
                  <a:pt x="8111" y="7428"/>
                </a:lnTo>
                <a:lnTo>
                  <a:pt x="7964" y="7623"/>
                </a:lnTo>
                <a:lnTo>
                  <a:pt x="7794" y="7794"/>
                </a:lnTo>
                <a:lnTo>
                  <a:pt x="7623" y="7964"/>
                </a:lnTo>
                <a:lnTo>
                  <a:pt x="7429" y="8110"/>
                </a:lnTo>
                <a:lnTo>
                  <a:pt x="7209" y="8257"/>
                </a:lnTo>
                <a:lnTo>
                  <a:pt x="6990" y="8354"/>
                </a:lnTo>
                <a:lnTo>
                  <a:pt x="6747" y="8451"/>
                </a:lnTo>
                <a:lnTo>
                  <a:pt x="6503" y="8500"/>
                </a:lnTo>
                <a:lnTo>
                  <a:pt x="6260" y="8549"/>
                </a:lnTo>
                <a:lnTo>
                  <a:pt x="5992" y="8549"/>
                </a:lnTo>
                <a:lnTo>
                  <a:pt x="5992" y="8549"/>
                </a:lnTo>
                <a:close/>
              </a:path>
            </a:pathLst>
          </a:custGeom>
          <a:noFill/>
          <a:ln w="19050" cap="rnd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18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962150"/>
            <a:ext cx="8534400" cy="57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+mj-lt"/>
              </a:rPr>
              <a:t>What’s So? So What?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3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173269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821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What’s So?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91950"/>
            <a:ext cx="5204475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Power of One is a FCCLA National Program that helps members find and use their personal power.</a:t>
            </a:r>
          </a:p>
          <a:p>
            <a:pPr lvl="0"/>
            <a:r>
              <a:rPr lang="en-US" sz="1200" dirty="0"/>
              <a:t>Has five units related to different areas of a member’s life.</a:t>
            </a:r>
          </a:p>
          <a:p>
            <a:pPr lvl="0"/>
            <a:r>
              <a:rPr lang="en-US" sz="1200" dirty="0"/>
              <a:t>Members set personal goals to achieve related to the area of the unit. </a:t>
            </a:r>
          </a:p>
          <a:p>
            <a:pPr lvl="0"/>
            <a:r>
              <a:rPr lang="en-US" sz="1200" dirty="0"/>
              <a:t>Members’ projects will relate to their own interests and backgrounds.</a:t>
            </a:r>
          </a:p>
          <a:p>
            <a:r>
              <a:rPr lang="en-US" sz="1200" dirty="0"/>
              <a:t>Projects cater to a member’s abilities, skills, interests, and time.</a:t>
            </a:r>
            <a:endParaRPr sz="1200" b="1" dirty="0">
              <a:solidFill>
                <a:schemeClr val="tx1"/>
              </a:solidFill>
            </a:endParaRPr>
          </a:p>
        </p:txBody>
      </p:sp>
      <p:grpSp>
        <p:nvGrpSpPr>
          <p:cNvPr id="5" name="Google Shape;506;p40"/>
          <p:cNvGrpSpPr/>
          <p:nvPr/>
        </p:nvGrpSpPr>
        <p:grpSpPr>
          <a:xfrm>
            <a:off x="1981200" y="955437"/>
            <a:ext cx="388961" cy="397113"/>
            <a:chOff x="3951850" y="2985350"/>
            <a:chExt cx="407950" cy="416500"/>
          </a:xfrm>
        </p:grpSpPr>
        <p:sp>
          <p:nvSpPr>
            <p:cNvPr id="6" name="Google Shape;507;p40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l" t="t" r="r" b="b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508;p40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l" t="t" r="r" b="b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509;p40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510;p40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l" t="t" r="r" b="b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1446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1800" dirty="0"/>
              <a:t>So What?</a:t>
            </a:r>
            <a:endParaRPr sz="1800" dirty="0"/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91950"/>
            <a:ext cx="5204475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Become more familiar with FCCLA and its opportunities you can become involved in</a:t>
            </a:r>
          </a:p>
          <a:p>
            <a:pPr lvl="0"/>
            <a:r>
              <a:rPr lang="en-US" sz="1200" dirty="0"/>
              <a:t>Improve your life and discover your personal power</a:t>
            </a:r>
          </a:p>
          <a:p>
            <a:pPr lvl="0"/>
            <a:r>
              <a:rPr lang="en-US" sz="1200" dirty="0"/>
              <a:t>Learn real world skills that are valuable now and in the future</a:t>
            </a:r>
          </a:p>
          <a:p>
            <a:pPr lvl="0"/>
            <a:r>
              <a:rPr lang="en-US" sz="1200" dirty="0"/>
              <a:t>Explore special interests</a:t>
            </a:r>
          </a:p>
          <a:p>
            <a:r>
              <a:rPr lang="en-US" sz="1200" dirty="0"/>
              <a:t>Gain recognition for your efforts</a:t>
            </a:r>
            <a:endParaRPr sz="1200" b="1" dirty="0">
              <a:solidFill>
                <a:schemeClr val="tx1"/>
              </a:solidFill>
            </a:endParaRPr>
          </a:p>
        </p:txBody>
      </p:sp>
      <p:sp>
        <p:nvSpPr>
          <p:cNvPr id="5" name="Google Shape;574;p40"/>
          <p:cNvSpPr/>
          <p:nvPr/>
        </p:nvSpPr>
        <p:spPr>
          <a:xfrm>
            <a:off x="1752600" y="895322"/>
            <a:ext cx="457200" cy="457228"/>
          </a:xfrm>
          <a:custGeom>
            <a:avLst/>
            <a:gdLst/>
            <a:ahLst/>
            <a:cxnLst/>
            <a:rect l="l" t="t" r="r" b="b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9050" cap="rnd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6755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Five Units of Power of One: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5" y="1891950"/>
            <a:ext cx="51282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Font typeface="+mj-lt"/>
              <a:buAutoNum type="arabicPeriod"/>
            </a:pPr>
            <a:r>
              <a:rPr lang="en-US" sz="1200" b="1" u="sng" dirty="0"/>
              <a:t>A Better You</a:t>
            </a:r>
            <a:r>
              <a:rPr lang="en-US" sz="1200" dirty="0"/>
              <a:t>: Improve a personal trait</a:t>
            </a:r>
          </a:p>
          <a:p>
            <a:pPr lvl="0">
              <a:buFont typeface="+mj-lt"/>
              <a:buAutoNum type="arabicPeriod"/>
            </a:pPr>
            <a:r>
              <a:rPr lang="en-US" sz="1200" b="1" u="sng" dirty="0"/>
              <a:t>Family Ties</a:t>
            </a:r>
            <a:r>
              <a:rPr lang="en-US" sz="1200" dirty="0"/>
              <a:t>: Serve as a more effective family member</a:t>
            </a:r>
          </a:p>
          <a:p>
            <a:pPr lvl="0">
              <a:buFont typeface="+mj-lt"/>
              <a:buAutoNum type="arabicPeriod"/>
            </a:pPr>
            <a:r>
              <a:rPr lang="en-US" sz="1200" b="1" u="sng" dirty="0"/>
              <a:t>Working on Working</a:t>
            </a:r>
            <a:r>
              <a:rPr lang="en-US" sz="1200" dirty="0"/>
              <a:t>: Explore and prepare for careers</a:t>
            </a:r>
          </a:p>
          <a:p>
            <a:pPr lvl="0">
              <a:buFont typeface="+mj-lt"/>
              <a:buAutoNum type="arabicPeriod"/>
            </a:pPr>
            <a:r>
              <a:rPr lang="en-US" sz="1200" b="1" u="sng" dirty="0"/>
              <a:t>Take the Lead</a:t>
            </a:r>
            <a:r>
              <a:rPr lang="en-US" sz="1200" dirty="0"/>
              <a:t>: Develop leadership abilities</a:t>
            </a:r>
          </a:p>
          <a:p>
            <a:pPr>
              <a:buFont typeface="+mj-lt"/>
              <a:buAutoNum type="arabicPeriod"/>
            </a:pPr>
            <a:r>
              <a:rPr lang="en-US" sz="1200" b="1" u="sng" dirty="0"/>
              <a:t>Speak out for FCCLA</a:t>
            </a:r>
            <a:r>
              <a:rPr lang="en-US" sz="1200" dirty="0"/>
              <a:t>: Promote the organization and its benefits to others</a:t>
            </a:r>
            <a:endParaRPr sz="12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857250"/>
            <a:ext cx="491369" cy="49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030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733550"/>
            <a:ext cx="8534400" cy="57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+mj-lt"/>
              </a:rPr>
              <a:t>Our Process and What’s Expected of You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659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Our Process and What’s Expected of You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5092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Font typeface="+mj-lt"/>
              <a:buAutoNum type="arabicPeriod"/>
            </a:pPr>
            <a:r>
              <a:rPr lang="en-US" sz="1200" dirty="0"/>
              <a:t>Participate in lessons explaining a Power of One unit and a related real world skill.</a:t>
            </a:r>
          </a:p>
          <a:p>
            <a:pPr lvl="0">
              <a:buFont typeface="+mj-lt"/>
              <a:buAutoNum type="arabicPeriod"/>
            </a:pPr>
            <a:r>
              <a:rPr lang="en-US" sz="1200" dirty="0"/>
              <a:t>Select topics related to the unit that interest you.</a:t>
            </a:r>
          </a:p>
          <a:p>
            <a:pPr lvl="0">
              <a:buFont typeface="+mj-lt"/>
              <a:buAutoNum type="arabicPeriod"/>
            </a:pPr>
            <a:r>
              <a:rPr lang="en-US" sz="1200" dirty="0"/>
              <a:t>Narrow down those topics into projects you could execute.</a:t>
            </a:r>
          </a:p>
          <a:p>
            <a:pPr>
              <a:buFont typeface="+mj-lt"/>
              <a:buAutoNum type="arabicPeriod"/>
            </a:pPr>
            <a:r>
              <a:rPr lang="en-US" sz="1200" dirty="0"/>
              <a:t>Identify your biggest concern and choose one project to execute based on the concern.</a:t>
            </a:r>
          </a:p>
          <a:p>
            <a:pPr lvl="0">
              <a:buFont typeface="+mj-lt"/>
              <a:buAutoNum type="arabicPeriod"/>
            </a:pPr>
            <a:r>
              <a:rPr lang="en-US" sz="1200" dirty="0"/>
              <a:t>Use the project sheet to plan, carry out, and evaluate your project; this sheet should include a “rough draft” of the FCCLA Planning Process.</a:t>
            </a:r>
          </a:p>
          <a:p>
            <a:pPr lvl="0">
              <a:buFont typeface="+mj-lt"/>
              <a:buAutoNum type="arabicPeriod"/>
            </a:pPr>
            <a:r>
              <a:rPr lang="en-US" sz="1200" dirty="0"/>
              <a:t>Complete a “final draft” of the FCCLA Planning Process.</a:t>
            </a:r>
          </a:p>
          <a:p>
            <a:pPr lvl="0">
              <a:buFont typeface="+mj-lt"/>
              <a:buAutoNum type="arabicPeriod"/>
            </a:pPr>
            <a:r>
              <a:rPr lang="en-US" sz="1200" dirty="0"/>
              <a:t>Meet with your adviser throughout the process to discuss your project and gain feedback.</a:t>
            </a:r>
          </a:p>
          <a:p>
            <a:pPr>
              <a:buFont typeface="+mj-lt"/>
              <a:buAutoNum type="arabicPeriod"/>
            </a:pPr>
            <a:r>
              <a:rPr lang="en-US" sz="1200" dirty="0"/>
              <a:t>Turn in all materials to your adviser for grading.</a:t>
            </a:r>
            <a:endParaRPr sz="1200" b="1" dirty="0">
              <a:solidFill>
                <a:schemeClr val="tx1"/>
              </a:solidFill>
            </a:endParaRPr>
          </a:p>
        </p:txBody>
      </p:sp>
      <p:grpSp>
        <p:nvGrpSpPr>
          <p:cNvPr id="5" name="Google Shape;342;p40"/>
          <p:cNvGrpSpPr/>
          <p:nvPr/>
        </p:nvGrpSpPr>
        <p:grpSpPr>
          <a:xfrm>
            <a:off x="5237366" y="797232"/>
            <a:ext cx="401434" cy="523643"/>
            <a:chOff x="590250" y="244200"/>
            <a:chExt cx="407975" cy="532175"/>
          </a:xfrm>
        </p:grpSpPr>
        <p:sp>
          <p:nvSpPr>
            <p:cNvPr id="6" name="Google Shape;343;p40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344;p40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45;p40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46;p40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47;p40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348;p40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349;p40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350;p40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351;p40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52;p40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53;p40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54;p40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355;p40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356;p40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18026759"/>
      </p:ext>
    </p:extLst>
  </p:cSld>
  <p:clrMapOvr>
    <a:masterClrMapping/>
  </p:clrMapOvr>
</p:sld>
</file>

<file path=ppt/theme/theme1.xml><?xml version="1.0" encoding="utf-8"?>
<a:theme xmlns:a="http://schemas.openxmlformats.org/drawingml/2006/main" name="Emilia template">
  <a:themeElements>
    <a:clrScheme name="FCCLA Colors">
      <a:dk1>
        <a:sysClr val="windowText" lastClr="000000"/>
      </a:dk1>
      <a:lt1>
        <a:sysClr val="window" lastClr="FFFFFF"/>
      </a:lt1>
      <a:dk2>
        <a:srgbClr val="EF3E42"/>
      </a:dk2>
      <a:lt2>
        <a:srgbClr val="FFFFFF"/>
      </a:lt2>
      <a:accent1>
        <a:srgbClr val="EF3E42"/>
      </a:accent1>
      <a:accent2>
        <a:srgbClr val="8A0B0E"/>
      </a:accent2>
      <a:accent3>
        <a:srgbClr val="A5A5A5"/>
      </a:accent3>
      <a:accent4>
        <a:srgbClr val="595959"/>
      </a:accent4>
      <a:accent5>
        <a:srgbClr val="7F7F7F"/>
      </a:accent5>
      <a:accent6>
        <a:srgbClr val="F2F2F2"/>
      </a:accent6>
      <a:hlink>
        <a:srgbClr val="BFBFBF"/>
      </a:hlink>
      <a:folHlink>
        <a:srgbClr val="BFBFBF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805</Words>
  <Application>Microsoft Office PowerPoint</Application>
  <PresentationFormat>On-screen Show (16:9)</PresentationFormat>
  <Paragraphs>90</Paragraphs>
  <Slides>24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Wingdings</vt:lpstr>
      <vt:lpstr>Arial Black</vt:lpstr>
      <vt:lpstr>Open Sans</vt:lpstr>
      <vt:lpstr>Arial</vt:lpstr>
      <vt:lpstr>Merriweather</vt:lpstr>
      <vt:lpstr>Emilia template</vt:lpstr>
      <vt:lpstr>Power of One Introduction</vt:lpstr>
      <vt:lpstr>How We’ll Get There:</vt:lpstr>
      <vt:lpstr>Where We’re Going:</vt:lpstr>
      <vt:lpstr>PowerPoint Presentation</vt:lpstr>
      <vt:lpstr>What’s So?</vt:lpstr>
      <vt:lpstr>So What?</vt:lpstr>
      <vt:lpstr>Five Units of Power of One:</vt:lpstr>
      <vt:lpstr>PowerPoint Presentation</vt:lpstr>
      <vt:lpstr>Our Process and What’s Expected of You</vt:lpstr>
      <vt:lpstr>Tweet Your Takeaway</vt:lpstr>
      <vt:lpstr>PowerPoint Presentation</vt:lpstr>
      <vt:lpstr>The Planning Process:</vt:lpstr>
      <vt:lpstr>The Planning Process:</vt:lpstr>
      <vt:lpstr>Identify Concerns: What it is NOT</vt:lpstr>
      <vt:lpstr>Set a Goal: What it is NOT</vt:lpstr>
      <vt:lpstr>Form a Plan: What it is NOT</vt:lpstr>
      <vt:lpstr>Act: What it is NOT</vt:lpstr>
      <vt:lpstr>Follow Up: What it is NOT</vt:lpstr>
      <vt:lpstr>PowerPoint Presentation</vt:lpstr>
      <vt:lpstr>PowerPoint Presentation</vt:lpstr>
      <vt:lpstr>Growth Mindset:</vt:lpstr>
      <vt:lpstr>PowerPoint Presentation</vt:lpstr>
      <vt:lpstr>In Summary…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Ashley Pournaras</dc:creator>
  <cp:lastModifiedBy>Jennifer</cp:lastModifiedBy>
  <cp:revision>17</cp:revision>
  <dcterms:modified xsi:type="dcterms:W3CDTF">2022-08-10T13:53:39Z</dcterms:modified>
</cp:coreProperties>
</file>